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71" r:id="rId11"/>
    <p:sldId id="270" r:id="rId12"/>
    <p:sldId id="272" r:id="rId13"/>
    <p:sldId id="288" r:id="rId14"/>
    <p:sldId id="274" r:id="rId15"/>
    <p:sldId id="279" r:id="rId16"/>
    <p:sldId id="289" r:id="rId17"/>
    <p:sldId id="303" r:id="rId18"/>
    <p:sldId id="290" r:id="rId19"/>
    <p:sldId id="275" r:id="rId20"/>
    <p:sldId id="277" r:id="rId21"/>
    <p:sldId id="291" r:id="rId22"/>
    <p:sldId id="292" r:id="rId23"/>
    <p:sldId id="293" r:id="rId24"/>
    <p:sldId id="295" r:id="rId25"/>
    <p:sldId id="296" r:id="rId26"/>
    <p:sldId id="297" r:id="rId27"/>
    <p:sldId id="298" r:id="rId28"/>
    <p:sldId id="300" r:id="rId29"/>
    <p:sldId id="304" r:id="rId30"/>
    <p:sldId id="282" r:id="rId31"/>
    <p:sldId id="283" r:id="rId3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7600" autoAdjust="0"/>
  </p:normalViewPr>
  <p:slideViewPr>
    <p:cSldViewPr>
      <p:cViewPr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418AA-48E1-4AB7-BC54-E2C0A418E31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149080"/>
            <a:ext cx="6400800" cy="123233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x-none" b="1" smtClean="0"/>
              <a:t>  </a:t>
            </a:r>
            <a:r>
              <a:rPr lang="ru-RU" b="1" dirty="0" smtClean="0"/>
              <a:t>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x-non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ешени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</a:t>
            </a:r>
            <a:r>
              <a:rPr lang="x-none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от 24.12.2018г. №19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светлый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и 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x-none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x-non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внесением изменений согласно решения совета депутатов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№53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26.07.2019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35" y="1966615"/>
            <a:ext cx="28860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Бюджет для граждан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средства,</a:t>
            </a:r>
          </a:p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предоставляемые одним бюджетом</a:t>
            </a:r>
          </a:p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Российской Федерации</a:t>
            </a:r>
          </a:p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другому бюджету бюджетной системы </a:t>
            </a:r>
          </a:p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лат. 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Dotatio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– дар, пожертвование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без определения конкретной цели их использования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Subvenire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Subsidium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2420938"/>
            <a:ext cx="2305050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just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927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ru-RU" altLang="ru-RU" sz="16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  <a:r>
              <a:rPr lang="ru-RU" altLang="ru-RU" sz="16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>
              <a:lnSpc>
                <a:spcPct val="90000"/>
              </a:lnSpc>
            </a:pPr>
            <a:endParaRPr lang="ru-RU" altLang="ru-RU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718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488832" cy="54006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33 553,3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 налоговые и неналоговые запланированы в сумме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23850,6 тыс.руб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Безвозмездные поступления запланированы в сумме 9 701,3 тыс.руб.</a:t>
            </a: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поселения на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30 909,1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из них налоговые и неналоговые запланированы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21 288,7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Безвозмездные поступления запланированы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9 620,4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поселения на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31 92,8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из них налоговые и неналоговые запланированы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21 501,4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Безвозмездные поступления запланированы в сумме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10 428,4тыс.руб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Основными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доходными источниками являются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доходы,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 2019 году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 процент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общих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 бюджете поселения. 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9151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260350"/>
            <a:ext cx="6923088" cy="5715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планируемых доходов бюджета сельского поселения Светлый на </a:t>
            </a:r>
            <a:r>
              <a:rPr lang="ru-RU" alt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1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092279" y="479543"/>
            <a:ext cx="15843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465485"/>
              </p:ext>
            </p:extLst>
          </p:nvPr>
        </p:nvGraphicFramePr>
        <p:xfrm>
          <a:off x="251515" y="908719"/>
          <a:ext cx="8568956" cy="504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8810"/>
                <a:gridCol w="392846"/>
                <a:gridCol w="392846"/>
                <a:gridCol w="392846"/>
                <a:gridCol w="392846"/>
                <a:gridCol w="433768"/>
                <a:gridCol w="433768"/>
                <a:gridCol w="433768"/>
                <a:gridCol w="433768"/>
                <a:gridCol w="433768"/>
                <a:gridCol w="392846"/>
                <a:gridCol w="392846"/>
                <a:gridCol w="392846"/>
                <a:gridCol w="392846"/>
                <a:gridCol w="392846"/>
                <a:gridCol w="392846"/>
                <a:gridCol w="392846"/>
              </a:tblGrid>
              <a:tr h="11332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Наименование вида дохода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2017 год исполнение (решение №252 от 27.04.2018)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2018 год решение № 233 от 26.12.2017 (первонач)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2018 год решение №18 от 24.12.2018 (послед.изм)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Динамика реш. № 18 к реш. № 233 (первонач) 2018 года, %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2019 год решение № 19 от 24.12.2018 (первонач)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2019 год решение № 33 от 26.03.2019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2020 год решение № 40 от 06.05.2019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2019 год решение № 44 от 28.06.2019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2020 год решение № 53 от 26.07.2019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Динамика 2018 начало (решение №18) к 2018 конец (решение № 233), %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Динамика 2018 (решение №18) к 2019 (решение № 19), %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Динамика 2019 (решение №19) к 2019 (решение № 53), %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Бюджет 2020 год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Динамика 2020 к 2019 году, %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Бюджет 2021 год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Динамика 2021 к 2020 году, %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</a:tr>
              <a:tr h="2354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Налоговые , неналоговые доходы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21732,3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22072,8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22129,4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21078,9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21078,9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21078,9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21078,9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23850,6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95,3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113,1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21288,7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101,0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21501,4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101,0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</a:tr>
              <a:tr h="1398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Налог на доходы физических лиц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16804,5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17131,8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17131,8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17535,3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17535,3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17535,3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17535,3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19212,3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102,4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109,6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17710,7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101,0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17887,8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101,0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</a:tr>
              <a:tr h="30905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1575,6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1600,0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1600,0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1745,8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1745,8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1745,8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1745,8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1745,8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109,1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1780,2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102,0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1815,8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102,0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</a:tr>
              <a:tr h="1692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Налог на имущество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155,2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108,0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108,0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152,1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152,1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152,1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152,1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226,9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140,8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149,2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152,1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152,1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</a:tr>
              <a:tr h="1839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Налог на землю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99,7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123,0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123,0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215,5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215,5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215,5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215,5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215,5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175,2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215,5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215,5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</a:tr>
              <a:tr h="1766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Государственная пошлина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79,9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83,0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83,0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63,0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63,0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63,0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63,0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63,0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75,9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63,0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63,0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</a:tr>
              <a:tr h="4635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2744,4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3027,0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3027,0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1367,2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1367,2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1367,2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1367,2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2377,2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45,2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173,9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1367,2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1367,2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</a:tr>
              <a:tr h="3752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271,7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56,6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</a:tr>
              <a:tr h="1471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Прочие неналоговые доходы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</a:tr>
              <a:tr h="1692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Административные платежи и сборы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7,0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</a:tr>
              <a:tr h="1766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</a:tr>
              <a:tr h="242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Прочие доходы от компенсации затрат бюджнтоа сельских поселений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2,9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</a:tr>
              <a:tr h="1766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Безвозмездные поступления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15082,3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4109,1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7033,7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171,2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9901,3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9701,3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9701,3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9701,3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9701,3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171,2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140,8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98,0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9620,4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97,2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10428,4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108,4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</a:tr>
              <a:tr h="242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8330,9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3089,2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3089,2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6424,0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6424,0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6424,0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6424,0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6424,0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208,0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6106,3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95,1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6892,0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112,9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</a:tr>
              <a:tr h="1545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Субвенции бюджетам муниципальных образований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142,6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434,0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434,0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507,5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507,5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507,5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507,5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507,5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116,9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502,1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98,9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517,0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103,0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</a:tr>
              <a:tr h="1913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Иные межбюджетные трансферты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586,7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3510,5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598,3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2969,8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2769,8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2769,8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2769,8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2769,8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598,3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84,6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93,3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3012,0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101,4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3019,4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100,2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</a:tr>
              <a:tr h="2207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Прочие безвозмездные поступления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200,0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0,0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</a:tr>
              <a:tr h="1324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ВСЕГО ДОХОДОВ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36814,6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26181,9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29163,1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271,4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30980,2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30780,2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30780,2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30780,2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33551,9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111,4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106,2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108,3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30909,1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99,8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>
                          <a:effectLst/>
                        </a:rPr>
                        <a:t>31929,8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500" u="none" strike="noStrike" dirty="0">
                          <a:effectLst/>
                        </a:rPr>
                        <a:t>103,3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226" marR="5226" marT="522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доходов  сельского поселения Светлый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налоговых и неналоговых доходов составляет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71%,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выражении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23850,6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удельный вес безвозмездных перечислений составляет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что в суммовом выражении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9701,3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 В структуре доходов изменений не произошло.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/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2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64837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планируемых  </a:t>
            </a:r>
            <a:r>
              <a:rPr lang="ru-RU" altLang="ru-RU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altLang="ru-RU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поселения Светлый на </a:t>
            </a:r>
            <a:r>
              <a:rPr lang="ru-RU" altLang="ru-RU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altLang="ru-RU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  <a:endParaRPr lang="ru-RU" altLang="ru-RU" sz="1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b="1" kern="0" dirty="0" smtClean="0"/>
              <a:t> </a:t>
            </a:r>
            <a:br>
              <a:rPr lang="ru-RU" altLang="ru-RU" sz="2400" b="1" kern="0" dirty="0" smtClean="0"/>
            </a:br>
            <a:r>
              <a:rPr lang="ru-RU" altLang="ru-RU" sz="2400" b="1" kern="0" dirty="0" smtClean="0"/>
              <a:t> </a:t>
            </a:r>
            <a:endParaRPr lang="ru-RU" altLang="ru-RU" sz="2400" b="1" kern="0" dirty="0" smtClean="0"/>
          </a:p>
        </p:txBody>
      </p:sp>
      <p:sp>
        <p:nvSpPr>
          <p:cNvPr id="4" name="Text Box 2897"/>
          <p:cNvSpPr txBox="1">
            <a:spLocks noChangeArrowheads="1"/>
          </p:cNvSpPr>
          <p:nvPr/>
        </p:nvSpPr>
        <p:spPr bwMode="auto">
          <a:xfrm>
            <a:off x="7380288" y="677961"/>
            <a:ext cx="15843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819260"/>
              </p:ext>
            </p:extLst>
          </p:nvPr>
        </p:nvGraphicFramePr>
        <p:xfrm>
          <a:off x="611558" y="985735"/>
          <a:ext cx="8208917" cy="3811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8125"/>
                <a:gridCol w="354784"/>
                <a:gridCol w="390987"/>
                <a:gridCol w="390987"/>
                <a:gridCol w="390987"/>
                <a:gridCol w="385557"/>
                <a:gridCol w="385557"/>
                <a:gridCol w="385557"/>
                <a:gridCol w="385557"/>
                <a:gridCol w="385557"/>
                <a:gridCol w="385557"/>
                <a:gridCol w="362024"/>
                <a:gridCol w="390987"/>
                <a:gridCol w="390987"/>
                <a:gridCol w="390987"/>
                <a:gridCol w="385557"/>
                <a:gridCol w="390987"/>
                <a:gridCol w="463392"/>
                <a:gridCol w="354784"/>
              </a:tblGrid>
              <a:tr h="11043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наименование показателя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РЗ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2017 год исполнение (решение №252 от 27.04.2018)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2018 год решение № 233 от 26.12.2017 (первонач)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2018 год решение №18 от 24.12.2018 (послед.изм)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Динамика реш. № 18 к реш. № 233 (первонач) 2018 года, %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2019 год решение № 19 от 24.12.2018 (первонач)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2019 год решение № 33 от 26.03.2019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2019 год решение №40 от 06.05.2019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2019 год решение № 44 от 28.06.2019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2019год решение № 53 от 26.07.2019 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Динамика 2018 (решение №18) к 2019 (решение № 233), %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Динамика 2018 (решение №18) к 2019 (решение № 19), %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Динамика 2019 (решение №19) к 2019 (решение № 44), %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Динамика 2019 (решение №19) к 2019 (решение № 53), %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Бюджет 2020 год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Динамика 2020 к 2019 году, %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Бюджет 2021 год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500" u="none" strike="noStrike">
                          <a:effectLst/>
                        </a:rPr>
                        <a:t>Динамика 2021 к 2020 году, %</a:t>
                      </a:r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</a:tr>
              <a:tr h="1856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6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16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18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19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</a:tr>
              <a:tr h="3498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Общегосударственные вопросы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01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17 519,1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16 151,4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17 825,7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110,4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18 233,3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18 233,3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18 233,3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18 234,7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18 283,3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110,4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102,3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100,3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17 228,3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94,5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18 147,1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105,3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3" marR="4983" marT="4983" marB="0" anchor="ctr"/>
                </a:tc>
              </a:tr>
              <a:tr h="1856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Национальная оборона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02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102,6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394,0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394,0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435,5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435,5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435,5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435,5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435,5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110,5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430,1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98,8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445,0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103,5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3" marR="4983" marT="4983" marB="0" anchor="ctr"/>
                </a:tc>
              </a:tr>
              <a:tr h="5753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03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77,3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61,0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53,0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86,9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89,0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89,0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89,0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89,0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89,0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86,9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167,9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89,9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101,0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99,3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110,5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3" marR="4983" marT="4983" marB="0" anchor="ctr"/>
                </a:tc>
              </a:tr>
              <a:tr h="1856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Национальная экономика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04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810,2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2 168,6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3 497,1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161,3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2 873,1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2 873,1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2 873,1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2 873,1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5 962,0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161,3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82,2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207,5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1 880,2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65,4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1 937,8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103,1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3" marR="4983" marT="4983" marB="0" anchor="ctr"/>
                </a:tc>
              </a:tr>
              <a:tr h="4083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05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9 998,3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788,8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2 827,6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358,5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3 294,9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3 094,9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2 894,9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3 094,9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3 094,9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358,5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116,5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93,9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93,9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3 588,0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108,9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3 608,0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3" marR="4983" marT="4983" marB="0" anchor="ctr"/>
                </a:tc>
              </a:tr>
              <a:tr h="2598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Охрана окружающей среды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06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3" marR="4983" marT="4983" marB="0" anchor="ctr"/>
                </a:tc>
              </a:tr>
              <a:tr h="1856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Культура и кинематография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08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4 135,0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2 339,0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1 962,0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83,9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1 193,3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1 193,3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1 193,3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1 193,3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1 193,4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83,9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60,8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986,1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82,6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986,1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3" marR="4983" marT="4983" marB="0" anchor="ctr"/>
                </a:tc>
              </a:tr>
              <a:tr h="1856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Физическая культура и спорт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5 530,4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6 375,9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5 764,2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90,4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6 933,1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6 933,1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6 933,1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6 933,1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6 933,1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90,4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120,3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6 706,5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96,7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6 706,5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83" marR="4983" marT="4983" marB="0" anchor="ctr"/>
                </a:tc>
              </a:tr>
              <a:tr h="1856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u="none" strike="noStrike">
                          <a:effectLst/>
                        </a:rPr>
                        <a:t>Всего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 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38 172,9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28 278,7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32 323,6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991,3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33 052,2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32 852,2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32 652,2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32 853,6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35 992,6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1 091,3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860,5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99,4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108,9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30 909,1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648,0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>
                          <a:effectLst/>
                        </a:rPr>
                        <a:t>31 929,8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u="none" strike="noStrike" dirty="0">
                          <a:effectLst/>
                        </a:rPr>
                        <a:t>722,9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983" marR="4983" marT="498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727200"/>
            <a:ext cx="5651500" cy="1206500"/>
          </a:xfrm>
        </p:spPr>
        <p:txBody>
          <a:bodyPr>
            <a:normAutofit/>
          </a:bodyPr>
          <a:lstStyle/>
          <a:p>
            <a:pPr algn="l"/>
            <a: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1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62017"/>
            <a:ext cx="82809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0100 «Общегосударственные вопросы»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данному разделу запланированы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18283,3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50,79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структуре расходов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подразделу 0102 «Функционирование высшего должностного лица субъекта Российской Федерации и муниципального образования»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расходы на содержание главы поселения.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расходы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в размере 1875,0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подразделу 0104 «Выполнение функций органами местного самоуправления»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администрации поселения запланированы в размере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10423,2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подразделу 0106 «Обеспечение деятельности финансовых, налоговых и таможенных органов и органов финансового (финансово-бюджетного)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иные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из бюджетов городских, сельских поселений бюджету муниципального района на осуществление части полномочий по решению вопросов местного значения в соответствии с заключенными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соглашениями – 20,9 тыс.руб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подразделу 01 11 «Резервные фонды»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заложены в  подпрограмму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обеспечение мероприятий в сфере гражданской обороны, защиты населения и территории  от чрезвычайных ситуаций» муниципальной программы  «Защита населения и территорий от чрезвычайных ситуаций, обеспечение пожарной безопасности в сельском поселении Светлый на 2016 – 2020 годы» в сумме 50,0 тыс. руб.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мероприятий по подразделу осуществляется из бюджета поселения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подразделу 01 13 «Другие общегосударственные вопросы» -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полномочий и функций администрации сельском поселении Светлый и подведомственных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(МКУ ХЭС)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4991,6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Управление и распоряжение муниципальным имуществом и земельными ресурсами в сельском поселении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922,6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5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9156" y="606649"/>
            <a:ext cx="799930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0200 «Национальная оборона»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запланированы расходы в сумме 435,5 тыс. руб.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1,21%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 Расходы направлены на осуществление первичного воинского учета на территориях, где отсутствуют военные комиссариаты  из средств федерального бюджета.</a:t>
            </a:r>
          </a:p>
          <a:p>
            <a:pPr algn="just"/>
            <a:r>
              <a:rPr lang="ru-RU" sz="1000" b="1" dirty="0" smtClean="0"/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0300 «Национальная безопасность и правоохранительная деятельность»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запланированы расходы в сумме 89,0 тыс. руб.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0,24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в структуре расходов поселения.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включены в муниципальные программы</a:t>
            </a:r>
            <a:r>
              <a:rPr lang="ru-RU" sz="1000" dirty="0" smtClean="0"/>
              <a:t>:</a:t>
            </a:r>
          </a:p>
          <a:p>
            <a:pPr marL="228600" indent="-228600" algn="just">
              <a:buFontTx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«Обеспечение прав и законных интересов населения  сельского поселения Светлый  в отдельных сферах жизнедеятельности в 2016-2021 годах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- 72,0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 природного и техногенного характера, гражданская оборона в сумме - 2,0 тыс. руб.;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«Создание условий для деятельности  народных дружин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- 15 тыс. руб.</a:t>
            </a:r>
          </a:p>
          <a:p>
            <a:pPr algn="just"/>
            <a:r>
              <a:rPr lang="ru-RU" sz="1000" b="1" dirty="0" smtClean="0"/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0400 «Национальная экономика»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запланированы расходы на 2019 год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5962,0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16,56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от бюджета поселения. Расходы по данному разделу направлены на реализацию муниципальной программы: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Муниципальная программа «Развитие и содержание дорожно-транспортной системы на территории сельского поселения Светлый  2017-2021 годы»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4759,0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(дорожный фонд).</a:t>
            </a:r>
          </a:p>
          <a:p>
            <a:pPr algn="just"/>
            <a:endParaRPr lang="ru-RU" sz="1000" dirty="0" smtClean="0"/>
          </a:p>
          <a:p>
            <a:pPr algn="just"/>
            <a:endParaRPr lang="ru-RU" sz="1000" dirty="0" smtClean="0"/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1888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1"/>
            <a:ext cx="799288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в области информационных технологий в рамках муниципальной программы «Совершенствование муниципального управления в сельском поселении Светлый на 2016-2021 годы» 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339,8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Обеспечение выполнения полномочий и функций администрации  сельского поселения Светлый и подведомственных учреждений в рамках муниципальной программы «Совершенствование муниципального управления в сельском поселении Светлый на 2016-2021 годы»  – 863,2 тыс. руб.</a:t>
            </a:r>
          </a:p>
          <a:p>
            <a:pPr algn="just"/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0500 «Жилищно-коммунальное хозяйство»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запланированы расходы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3094,9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8,59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 от бюджета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 </a:t>
            </a:r>
            <a:r>
              <a:rPr lang="ru-RU" sz="1100" i="1" dirty="0" smtClean="0"/>
              <a:t>Расходы </a:t>
            </a:r>
            <a:r>
              <a:rPr lang="ru-RU" sz="1100" i="1" dirty="0"/>
              <a:t>по данному разделу направлены на реализацию </a:t>
            </a:r>
            <a:r>
              <a:rPr lang="ru-RU" sz="1100" i="1" dirty="0" smtClean="0"/>
              <a:t>муниципальных программ: </a:t>
            </a:r>
          </a:p>
          <a:p>
            <a:pPr marL="228600" indent="-228600" algn="just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жилищно-коммунального комплекса и повышения энергетической эффективности в сельском поселении Светлый в 2016-2021 годах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- 388,9 тыс. руб.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Муниципальная программа «Развитие жилищно-коммунального комплекса и повышения энергетической эффективности в сельском поселении Светлый в 2016-2021 годах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- 2023,0 тыс. руб.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Муниципальная программа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сельского поселения Светлый на 2016-2021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 – 683,0 тыс. руб.</a:t>
            </a:r>
          </a:p>
          <a:p>
            <a:pPr algn="just"/>
            <a:r>
              <a:rPr lang="ru-RU" sz="1100" i="1" dirty="0" smtClean="0"/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0800 «Культура, кинематография и средства массовой информации»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сельского поселения Светлый  на финансирование культурных мероприятий 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1193,4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3,31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 Расходы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направлены на реализацию муниципальной программы: «Развитие спорта, культуры  и библиотечного дела в сельском поселении Светлый на 2019-2021 годы»» в сумме: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  1  «Повышение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культурных услуг, предоставляемых в области библиотечного и архивного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дела»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1175,4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«Укрепление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культурного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пространства»- 18,0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i="1" dirty="0" smtClean="0"/>
              <a:t>	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1100 «Физическая культура и спорт»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бюджета сельского поселения Светлый  на финансирование по данному разделу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6933,1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составляет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19,26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бюджета поселения.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i="1" dirty="0"/>
          </a:p>
          <a:p>
            <a:endParaRPr lang="ru-RU" sz="1000" dirty="0" smtClean="0"/>
          </a:p>
          <a:p>
            <a:endParaRPr lang="ru-RU" sz="1000" dirty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18656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08720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решении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бюджете поселения предусмотрено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35 486,8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бюджета сельского поселения, запланированных программно-целевым методом в общей сумме расходов бюджета сельского поселения, составит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году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100,0%.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объем расходов от запланированной общей суммы расходов, предусмотрен на реализацию муниципальной программы «Совершенствование муниципального управления сельского поселения Светлый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2016-2021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годы», целью которой является развитие и обеспечение эффективности и результативности деятельности органов местного самоуправления и подведомственных учреждений в сельском поселении Светлый, на создание профессиональной, ориентированной на интересы населения, открытой деятельности органов местного самоуправления и подведомственных учреждений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5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556792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принятых муниципальных программ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предусмотрено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35486,8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– 30909,1 тыс. рублей, в 2021 году 31929,8 тыс. рублей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3600" b="1" i="1" dirty="0" smtClean="0">
                <a:solidFill>
                  <a:srgbClr val="00B0F0"/>
                </a:solidFill>
                <a:effectLst/>
              </a:rPr>
            </a:br>
            <a:r>
              <a:rPr lang="ru-RU" sz="3600" b="1" i="1" dirty="0" smtClean="0">
                <a:solidFill>
                  <a:srgbClr val="00B0F0"/>
                </a:solidFill>
                <a:effectLst/>
              </a:rPr>
              <a:t>Уважаемые </a:t>
            </a:r>
            <a:r>
              <a:rPr lang="ru-RU" sz="3600" b="1" i="1" dirty="0">
                <a:solidFill>
                  <a:srgbClr val="00B0F0"/>
                </a:solidFill>
                <a:effectLst/>
              </a:rPr>
              <a:t>жители </a:t>
            </a:r>
            <a:r>
              <a:rPr lang="ru-RU" sz="3600" b="1" i="1" dirty="0" smtClean="0">
                <a:solidFill>
                  <a:srgbClr val="00B0F0"/>
                </a:solidFill>
                <a:effectLst/>
              </a:rPr>
              <a:t>сельского поселения светлый!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556792"/>
            <a:ext cx="7520940" cy="432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Эффективное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ответственное и прозрачное управление муниципальными финансами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на 2019-2021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является обеспечение прозрачности и открытости бюджетного процесса.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Информация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основными характеристиками бюджета поселения и результатами его исполнения.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8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260648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муниципальных программ сельского поселения Светлый на 2019-2021 гг.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08122"/>
              </p:ext>
            </p:extLst>
          </p:nvPr>
        </p:nvGraphicFramePr>
        <p:xfrm>
          <a:off x="683569" y="620686"/>
          <a:ext cx="7776862" cy="4176468"/>
        </p:xfrm>
        <a:graphic>
          <a:graphicData uri="http://schemas.openxmlformats.org/drawingml/2006/table">
            <a:tbl>
              <a:tblPr/>
              <a:tblGrid>
                <a:gridCol w="3724551"/>
                <a:gridCol w="1536170"/>
                <a:gridCol w="1165370"/>
                <a:gridCol w="1350771"/>
              </a:tblGrid>
              <a:tr h="174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«Защита населения и территорий от чрезвычайных ситуаций, обеспечение пожарной безопасности в сельском поселении Светлый на 2016-2021 годы»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"Совершенствование муниципального управления сельского поселения Светлый на 2016 -2021 годы"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18 491,5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16 045,3 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16 201,0 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спорта, культуры  и библиотечного дела в сельском поселении Светлый на 2019-2021 годы»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7 692,6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7 692,6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«Управление муниципальным  имуществом в  сельском поселении Светлый на 2016-2021 годы»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688,0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765,1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8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"Благоустройство территории сельского поселения Светлый на 2016-2021 годы"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683,0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«Обеспечение прав и законных интересов населения  сельского поселения Светлый  в отдельных сферах жизнедеятельности в 2016-2021 годах»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 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89,0 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98,3 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жилищно-коммунального комплекса и повышения энергетической эффективности в сельском поселении Светлый в 2016-2021 годах»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2 411,9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3 578,0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3 578,0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«Развитие и содержание дорожно-транспортной системы на территории сельского поселения Светлый  2017-2021 годы»</a:t>
                      </a:r>
                    </a:p>
                  </a:txBody>
                  <a:tcPr marL="7458" marR="7458" marT="74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4759,0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1 780,2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1 815,8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53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экологической безопасности сельского поселения Светлый на 2016-2021 годы"</a:t>
                      </a:r>
                    </a:p>
                  </a:txBody>
                  <a:tcPr marL="7458" marR="7458" marT="7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7458" marR="7458" marT="74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9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26064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«Защита населения и территорий от чрезвычайных ситуаций, обеспечение пожарной безопасности в сельском поселении Светлый на 2016-2021 годы»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751344"/>
            <a:ext cx="79208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«Организация и обеспечение мероприятий в сфере гражданской обороны, защиты населения и территории от чрезвычайных ситуаций»: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обеспечения безопасности граждан в местах массового пребывания, управление резервным фондом.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«Укрепление пожарной безопасности»: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необходимых условий укрепления пожарной безопасности на территории сельского поселения Светлый, защиты жизни, здоровья и имущества от пожаров.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«Организация и обеспечение мероприятий в сфере гражданской обороны, защиты населения и территории от чрезвычайных ситуаций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грамотности населения в сфере гражданской обороны и чрезвычайных ситуаций, организация мероприятий по устранению последствий чрезвычайных ситуаций.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«Укрепление пожарной безопасности»: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соблюдению населением правил пожарной безопасности, обучение населения способам защиты и действиям при пожаре, снижение материального ущерба от возможного пожара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включает в себя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Подпрограмма 1  «Организация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обеспечение мероприятий в сфере гражданской обороны, защиты населения и территории  от чрезвычайных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пропаганды и обучение населения в области гражданской обороны и чрезвычайных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 «Укрепление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«Организация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пропаганды и обучение населения в области пожарной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безопасности»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60649"/>
            <a:ext cx="7488832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управления сельского поселения Светлый на 2016 -2021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обеспечение эффективности и результативности деятельности органов местного самоуправления и подведомственных учреждений в сельском поселении Светлый, на создание профессиональной, ориентированной на интересы населения, открытой деятельности органов местного самоуправления  и подведомственных учреждений;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Информирование населения о деятельности органов местного самоуправления, обеспечение предоставления  гражданам и организациям услуг с использованием современных информационно-коммуникационных технологий    и создание условий для выполнения своих служебных обязанностей сотрудникам органов местного самоуправления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Обеспечение деятельности администрации сельского поселения Светлый и подведомственного учреждения МКУ «ХЭС»;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профессионального уровня управленческих кадров администрации сельского поселения Светлый;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Обеспечение потребности населения сельского поселения Светлый в информированности о важнейших общественно-политических, социально-культурных событиях в сельском поселении Светлый о деятельности органов местного самоуправления, о социально-экономическом развитии сельского поселения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Светлый.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программы: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полномочий и функций администрации сельском поселении Светлый и подведомственных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обеспечение деятельности органов местного самоуправления в информационной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2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0648"/>
            <a:ext cx="8064896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спорта, культуры  и библиотечного дела в сельском поселении Светлый на 2019-2021 годы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условий для укрепления здоровья населения сельского поселения Светлый, развитие инфраструктуры спорта, популяризация физической культуры и спорта, приобщение населения к регулярным занятиям физической культурой и спортом.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Сохранение и популяризация культурного наследия сельского поселения Светлый, привлечение внимания общества к его изучению, повышение качества культурных услуг, предоставляемых в области библиотечного дела.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Обеспечение выполнения функций МКУ СДК «Пилигрим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подпрограмме  1 «Развитие спорта»: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материально-технической базы спортивного учреждения «Пилигрим» в сельском поселении Светлый.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комплексных спортивно-массовых мероприятий в соответствии с календарным планом.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Организация работы по привлечению к систематическим занятиям физической культуры и спорта  граждан пожилого возраста, ветеранов спорта и  лиц с ограниченными возможностями;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Обеспечение деятельности учреждения.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подпрограмме  2 «Повышение качества культурных услуг, предоставляемых в области библиотечного и архивного дела»: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Обеспечение доступности и качества библиотечных услуг в сельском поселении Светлый.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Обеспечение прав граждан на доступ к культурным ценностям.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информационных и кадровых ресурсов библиотек  сельского поселения Светлый.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Предоставление муниципальных услуг в области библиотечного обслуживания.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 подпрограмме  3 «Укрепление единого культурного пространства»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Предоставление муниципальных услуг в области культуры.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комплексных культурно-массовых мероприятий в соответствии с календарным планом.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включает в себя: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 «Развитие спорта»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(основное мероприятие «Обеспечение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проведения физкультурных и массовых спортивных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мероприятий»)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«Повышение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культурных услуг, предоставляемых в области библиотечного и архивного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дела» (основное мероприятие 1 «Развитие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дела», основное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«Федеральный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«Культурная среда»)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 «Укрепление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культурного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массовых культурных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мероприятий»)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муниципальным  имуществом в  сельском поселении Светлый на 2016-2021 годы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эффективной системы управления муниципальным имуществом в сельском поселении Светлый, позволяющий обеспечить оптимальный состав имущества для выполнения полномочий органами местного самоуправления, достоверный учет и контроль использования муниципального имущества поселения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управления муниципальным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Приумножение объектов муниципальной собственности, повышение уровня технической обеспеченности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распоряжение муниципальным имуществом и земельными ресурсами в сельском поселении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6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прав и законных интересов населения  сельского поселения Светлый  в отдельных сферах жизнедеятельности в 2016-2021 годах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Профилактика правонарушений (а также исполнение переданных государственных полномочий) 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2: Формирование здорового образа жизни населения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3: Формирование у населения толерантного поведения к людям других национальностей  и религиозных конфессий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поддержки и правовой грамотности граждан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 антинаркотической деятельности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3: ведение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 работы, направленной на  недопущение проявлений экстремизма и терроризма на территории сельского поселения Светлый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Подпрограмма «Профилактика правонарушений»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мероприятий «Создание условий для деятельности  народных дружин»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Подпрограмма «Профилактика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незаконного оборота и потребления  наркотических средств и психотропных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средств»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«Профилактические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противодействию и злоупотреблению наркотикам и их незаконному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обороту»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Подпрограмма «Профилактика экстремизма»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«Укрепление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 и профилактика экстремизма в молодежной среде (или гармонизация межнациональных отношений, обеспечение гражданского единства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8640"/>
            <a:ext cx="79928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жилищно-коммунального комплекса и повышения энергетической эффективности в сельском поселении Светлый в 2016-2021 годах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marL="342900" indent="-342900" algn="ctr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надежности предоставления жилищно-коммунальных услуг;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использования топливо-энергетических ресурсов;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Реализация единой политики и нормативно-правового регулирования в жилищно-коммунальной комплексе и энергетике.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 algn="ctr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эффективности, качества и надежности поставки коммунальных ресурсов;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Создание безопасных и благоприятных условий проживания граждан;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эффективности управления и содержания общего имущества многоквартирных домов;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Повышение энергетической эффективности в бюджетных и жилищных сферах;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Технологические разработки.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1«Создание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обеспечения качественными коммунальными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услугами»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-подготовка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коммунальной инфраструктуры к осенне-зимнему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«Содействие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капитального ремонта многоквартирных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домов»   -управление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содержание общего имущества многоквартирных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052736"/>
            <a:ext cx="77048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и содержание дорожно-транспортной системы на территории сельского поселения Светлый  2017-2021 годы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дорожно-транспортной системы в соответствии с текущими и перспективными потребностями муниципального образования, в целях повышения безопасности жизнедеятельности населения.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единой дорожной сети круглогодичной доступности для населения сельского поселения Светлый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подпрограмму: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«Дорожное хозяйство»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«Сохранность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дорог общего пользования местного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значения»)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7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сельского поселения Светлый на 2016-2021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комфортности территории сельского поселения для удовлетворения потребностей населения в благоприятных условиях проживания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Благоустройство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сельского поселения Светлый.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Отлов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безнадзорных животных на территории сельского поселения Светлый и их содержание.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Развитие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исторических и местных традиций.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сельского поселения Светлый уличным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освещением.</a:t>
            </a:r>
          </a:p>
          <a:p>
            <a:pPr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«Мероприятия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обеспечению территории сельского поселения Светлый уличным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освещением»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6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экологической безопасности сельского поселения Светлый на 2016-2021 годы»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 экологической обстановки и обеспечение устойчивой экологической без-опасности на территории сельского поселения Светлый и формирование у населения бережного отношения  к окружающей среде.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водоохранных зон от металлолома, строительного мусора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организации деятельности по обращению с твердыми коммунальными отходами"</a:t>
            </a:r>
          </a:p>
        </p:txBody>
      </p:sp>
    </p:spTree>
    <p:extLst>
      <p:ext uri="{BB962C8B-B14F-4D97-AF65-F5344CB8AC3E}">
        <p14:creationId xmlns:p14="http://schemas.microsoft.com/office/powerpoint/2010/main" val="255731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097280"/>
            <a:ext cx="4536504" cy="3712464"/>
          </a:xfrm>
        </p:spPr>
        <p:txBody>
          <a:bodyPr>
            <a:normAutofit fontScale="55000" lnSpcReduction="20000"/>
          </a:bodyPr>
          <a:lstStyle/>
          <a:p>
            <a:endParaRPr lang="ru-RU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5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r>
              <a:rPr lang="x-none"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lnSpc>
                <a:spcPct val="120000"/>
              </a:lnSpc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25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753394"/>
            <a:ext cx="3200400" cy="2400299"/>
          </a:xfrm>
        </p:spPr>
      </p:pic>
    </p:spTree>
    <p:extLst>
      <p:ext uri="{BB962C8B-B14F-4D97-AF65-F5344CB8AC3E}">
        <p14:creationId xmlns:p14="http://schemas.microsoft.com/office/powerpoint/2010/main" val="3505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3568" y="115888"/>
            <a:ext cx="8352482" cy="1304925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alt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поселения на 2019 год и плановый период 2020 и 2021 года сформирован </a:t>
            </a:r>
            <a:r>
              <a:rPr lang="ru-RU" altLang="ru-RU" sz="1400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ДОРОЖНЫЙ ФОНД</a:t>
            </a:r>
            <a:r>
              <a:rPr lang="ru-RU" alt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 местного значения внутри населённых пунктов в границах сельского поселения. Объём муниципального дорожного фонда на 2019 год предусмотрен в размере </a:t>
            </a:r>
            <a:r>
              <a:rPr lang="ru-RU" alt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4759,0 </a:t>
            </a:r>
            <a:r>
              <a:rPr lang="ru-RU" alt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611187" y="1420813"/>
            <a:ext cx="38893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ФОНДА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бензин, дизельное топливо, моторное масло;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нарушение правил перевозки крупногабаритных и тяжеловесных грузов;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из федерального и регионального дорожного фонда;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доходы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1600" dirty="0"/>
          </a:p>
        </p:txBody>
      </p:sp>
      <p:pic>
        <p:nvPicPr>
          <p:cNvPr id="4" name="Picture 10" descr="доро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700213"/>
            <a:ext cx="4170362" cy="2449512"/>
          </a:xfrm>
          <a:prstGeom prst="rect">
            <a:avLst/>
          </a:prstGeom>
          <a:noFill/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500563" y="4221163"/>
            <a:ext cx="4465637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ФОНДА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содержание, ремонт, реконструкция, строительство автомобильных дорог местного значения;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прав собственности на автомобильные дороги местного значения;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налога на имущество в отношении автомобильных дорог местного значения</a:t>
            </a: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58" y="4221163"/>
            <a:ext cx="3266016" cy="2449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571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1484784"/>
            <a:ext cx="7138987" cy="11430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отдельных вопросах организации и осуществления бюджетного процесса в сельском поселении  Светлый», </a:t>
            </a:r>
            <a:r>
              <a:rPr lang="ru-RU" alt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утверждённым решением Совета депутатов</a:t>
            </a:r>
          </a:p>
          <a:p>
            <a:r>
              <a:rPr lang="ru-RU" altLang="ru-RU" sz="1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Светлый от 27.04.2018 г. № 256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lfin.ru/assets/uploads/%D0%A1%D1%85%D0%B5%D0%BC%D0%B0%20%D0%B1%D1%8E%D0%B4%D0%B6%D0%B5%D1%82%D0%B0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5975"/>
            <a:ext cx="8344546" cy="527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2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0386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404664"/>
            <a:ext cx="4320480" cy="4392488"/>
          </a:xfrm>
        </p:spPr>
        <p:txBody>
          <a:bodyPr>
            <a:normAutofit fontScale="25000" lnSpcReduction="20000"/>
          </a:bodyPr>
          <a:lstStyle/>
          <a:p>
            <a:endParaRPr lang="ru-RU" b="1" i="1" u="sng" dirty="0" smtClean="0"/>
          </a:p>
          <a:p>
            <a:endParaRPr lang="ru-RU" b="1" i="1" u="sng" dirty="0"/>
          </a:p>
          <a:p>
            <a:pPr algn="ctr"/>
            <a:r>
              <a:rPr lang="ru-RU" sz="5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</a:p>
          <a:p>
            <a:pPr algn="just"/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   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Березо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вского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– поступающие в бюджет поселения денежные средства.</a:t>
            </a:r>
          </a:p>
          <a:p>
            <a:pPr algn="ctr"/>
            <a:r>
              <a:rPr lang="ru-RU" sz="5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   бюджета сельского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Березовского района, 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поселения денежные средства.</a:t>
            </a:r>
          </a:p>
          <a:p>
            <a:pPr algn="ctr"/>
            <a:r>
              <a:rPr lang="x-none" sz="5600" b="1" i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  <a:r>
              <a:rPr lang="x-none" sz="5600" b="1" i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56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5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5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5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5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sz="5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x-none" sz="5600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  <a:r>
              <a:rPr lang="x-none" sz="5600" b="1" u="sng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5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5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5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5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5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5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</a:t>
            </a:r>
            <a: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</a:t>
            </a:r>
            <a:r>
              <a:rPr lang="x-none" sz="1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755650" y="2133600"/>
            <a:ext cx="2736850" cy="15843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971550" y="4005263"/>
            <a:ext cx="2665413" cy="15113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3563938" y="4941888"/>
            <a:ext cx="29527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6227763" y="2276475"/>
            <a:ext cx="2447925" cy="143986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Рассмотрение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3419475" y="1557338"/>
            <a:ext cx="27368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Составление 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 очередного года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419475" y="3213100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>
            <a:off x="4787900" y="2852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6084888" y="33575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H="1">
            <a:off x="3419475" y="4076700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859338" y="45815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8604250" y="3284538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21000000">
            <a:off x="2700338" y="177323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 rot="1200000">
            <a:off x="6227763" y="1916113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20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6200000">
            <a:off x="215106" y="3680620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84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05064"/>
            <a:ext cx="3743325" cy="2678311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7544" y="1340768"/>
            <a:ext cx="7974632" cy="2732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Светлый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проекта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поселения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отчёта о его исполнении</a:t>
            </a:r>
          </a:p>
        </p:txBody>
      </p:sp>
    </p:spTree>
    <p:extLst>
      <p:ext uri="{BB962C8B-B14F-4D97-AF65-F5344CB8AC3E}">
        <p14:creationId xmlns:p14="http://schemas.microsoft.com/office/powerpoint/2010/main" val="3690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и расходы бюджета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4379" y="1412776"/>
            <a:ext cx="698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разграничения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доходов, расходов и источников финансирования дефицита бюджета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24773" y="4077072"/>
            <a:ext cx="7632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Разграничение </a:t>
            </a:r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 algn="just">
              <a:spcBef>
                <a:spcPct val="50000"/>
              </a:spcBef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Разграничение </a:t>
            </a:r>
            <a:r>
              <a:rPr lang="ru-RU" alt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6" name="Picture 10" descr="fd9511e647e9fcee6bbfa44aac3b66e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064" y="2183755"/>
            <a:ext cx="2624137" cy="196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altLang="ru-RU" sz="1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налогов, установленных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Налоговым Кодексом РФ: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-налог на доходы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лиц;</a:t>
            </a:r>
          </a:p>
          <a:p>
            <a:pPr algn="just">
              <a:buFontTx/>
              <a:buChar char="-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акцизы;</a:t>
            </a:r>
          </a:p>
          <a:p>
            <a:pPr algn="just"/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-налоги на имущество;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5"/>
            <a:ext cx="2663825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Платежи, установленные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законодательством 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Федерации:</a:t>
            </a: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имущества;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-доходы от реализации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имущества;</a:t>
            </a:r>
          </a:p>
          <a:p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 за нарушение 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законодательства;</a:t>
            </a:r>
          </a:p>
          <a:p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-прочие неналоговые доходы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8"/>
            <a:ext cx="2305050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бюджетов (межбюджетные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трансферты),организаций, 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(кроме налоговых</a:t>
            </a:r>
          </a:p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713558"/>
            <a:ext cx="7772400" cy="1300163"/>
            <a:chOff x="410" y="982"/>
            <a:chExt cx="4236" cy="819"/>
          </a:xfrm>
          <a:blipFill>
            <a:blip r:embed="rId2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16200000" flipV="1">
              <a:off x="3219" y="610"/>
              <a:ext cx="81" cy="1458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5400000" flipH="1" flipV="1">
              <a:off x="2489" y="1337"/>
              <a:ext cx="81" cy="2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5400000" flipH="1" flipV="1">
              <a:off x="1759" y="607"/>
              <a:ext cx="81" cy="1462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2" y="982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3576</TotalTime>
  <Words>3526</Words>
  <Application>Microsoft Office PowerPoint</Application>
  <PresentationFormat>Экран (4:3)</PresentationFormat>
  <Paragraphs>869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Углы</vt:lpstr>
      <vt:lpstr>Презентация PowerPoint</vt:lpstr>
      <vt:lpstr> Уважаемые жители сельского поселения светлый!</vt:lpstr>
      <vt:lpstr>Презентация PowerPoint</vt:lpstr>
      <vt:lpstr>Презентация PowerPoint</vt:lpstr>
      <vt:lpstr>Презентация PowerPoint</vt:lpstr>
      <vt:lpstr>    Бюджетный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Ved_Economist</cp:lastModifiedBy>
  <cp:revision>229</cp:revision>
  <cp:lastPrinted>2019-07-18T11:43:27Z</cp:lastPrinted>
  <dcterms:created xsi:type="dcterms:W3CDTF">2014-05-12T16:47:43Z</dcterms:created>
  <dcterms:modified xsi:type="dcterms:W3CDTF">2019-07-29T07:05:54Z</dcterms:modified>
</cp:coreProperties>
</file>